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a  Stoecker" initials="KS" lastIdx="2" clrIdx="0">
    <p:extLst>
      <p:ext uri="{19B8F6BF-5375-455C-9EA6-DF929625EA0E}">
        <p15:presenceInfo xmlns:p15="http://schemas.microsoft.com/office/powerpoint/2012/main" userId="Kara  Stoec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1T11:02:18.636" idx="2">
    <p:pos x="10" y="10"/>
    <p:text>cookie with transition labels</p:text>
    <p:extLst>
      <p:ext uri="{C676402C-5697-4E1C-873F-D02D1690AC5C}">
        <p15:threadingInfo xmlns:p15="http://schemas.microsoft.com/office/powerpoint/2012/main" timeZoneBias="3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02:16:02.785"/>
    </inkml:context>
    <inkml:brush xml:id="br0">
      <inkml:brushProperty name="width" value="0.04" units="cm"/>
      <inkml:brushProperty name="height" value="0.04" units="cm"/>
      <inkml:brushProperty name="color" value="#FFFFFF"/>
      <inkml:brushProperty name="ignorePressure" value="1"/>
    </inkml:brush>
    <inkml:brush xml:id="br1">
      <inkml:brushProperty name="width" value="0.16933" units="cm"/>
      <inkml:brushProperty name="height" value="0.16933" units="cm"/>
      <inkml:brushProperty name="color" value="#FFFFFF"/>
      <inkml:brushProperty name="ignorePressure" value="1"/>
    </inkml:brush>
  </inkml:definitions>
  <inkml:trace contextRef="#ctx0" brushRef="#br0">5194 3971,'-6'0,"-2"6,-5 2,-6-1,-6-2,-10 0,-5-2,-1-3,6 7,15 1,22-1,29-2,14-1,17-2,9 0,-1 4,-1 2,-7-1,-14 5,-9 0,-6-3,-2-2,-7 4,-19-2,-21 0,-21-9,-14-9,-17-4,4-5,7 0,7 3,7 5,4 3,15 4,29 1,19 2,18 1,6-1,1 1,-1-1,-4 1,-3-1,-14 0,-24 1,-24-1,-19-1,-3 1</inkml:trace>
  <inkml:trace contextRef="#ctx0" brushRef="#br1" timeOffset="28699">5159 4074,'-6'0,"-7"0,-14 0,-7 0,-4 0,-2 0,2 0,-1 0,3 0,0 0,1 0,2 0,10 0,16 0,15 0,11 0,9 0,6 0,1 0,2 0,0 0,-1 6,0 2,-1 4,-1 2,-5 3,-3-1,1-3,1-4,1-4,3 4,0 0,0-2,3-2,-2-1,7-3,8 0,13-1,7 0,4 0,7-1,-4 1,2 0,0-1,-8 1,-9 0,-10 0,-7 0,1 0,3 0,7 0,-2 0,-2 0,-5 0,-4 0,-4 0,-1 0,-2 0,-1 0,0 0,0 0,1 0,-1 0,1 0,-1 0,1 0,0 0,-1 0,7 0,2 0,5-5,0-2,4-1,-1 2,-3 2,-4 2,-3 0,-4 2,0 0,-3 0,0 0,1 1,-2-1,2 0,0 0,-1 0,1 0,5 0,3 0,-1 0,5 0,-1 0,5 0,-1 0,2 0,-1 0,-3 0,-5 0,-3 0,-2 0,-2 0,-2 0,1 0,-1 0,0 0,1 0,-1 0,0 0,1 0,0 0,0 0,0 0,0 0,6 0,7 0,-4-6,2-1,-1 0,-2 0,-2 3,-3 2,-1 0,-1 2,-2 0,6 0,2 0,6 1,5-1,2 0,-5 0,-4 0,-4 0,-3 0,-2 0,4 0,1 0,-1 0,-1 0,-2 0,5 0,0 0,0 0,-2 0,3 0,1 0,-1 0,-3 0,-3 0,-1 0,-1 0,5 0,8 0,5 0,14 0,-2 0,8 0,-4 0,4 0,1 0,-7 0,-8 0,-9 0,-8 0,-3 0,-5 0,0 0,-2 0,0 0,0 0,1 0,0 0,1 0,-1 0,1 0,0 0,0 0,0 0,0 0,5 0,3 0,5 0,0 0,4 0,-1 0,-3 0,-4 0,-3 0,-4 0,-1 0,-1 0,-1 0,1 0,-2 0,2 0,-1 0,1 0,0 0,-1 0,2 0,-2 0,7 0,2 0,-1 0,-1 0,-3 0,0 0,-2 0,5 0,-4-5,-3-3,-1 1,0 1,0 2,1 1,0 2,0 1,1 0,-6-6,-8-7,-13-3,-12-2,-13 0,-8 4,-6-1,-3 1,-1 4,-1 2,1 4,7-4,2 0,-1 1,0 2,-3 1,0 3,-1 0,-1 0,-1 2,0-1,0 0,-1 1,2-1,-2 0,2 5,-2 3,2 0,-2-3,-4 0,-2-3,0-1,1 0,1-1,3 0,1-1,13 1,15 0,15 0,16-1,18 7,6 2,13-1,1 4,-3 1,-7-2,-7 4,-4-2,-4-1,-8 2,-4-1,1-3,-5 4,-5 4,-12 1,-12-5,-12-2,-6-6,-5-1,-4-3,11 0,20-2,17 0,12 0,8 1,4 0,0-1,2 1,-3 0,1 0,-2 0,1 0,-2 0,-6 5,-14 9,-14 1,-13-2,-17-3,-8-3,-9-3,-3-3,1 0,4-1,4-1,2 1,3-1,1 1,2 0,-1-1,1 1,0 0,0 0,-1 0,1 0,-2 0,2 0,-1 0,0 0,0 0,0 0,0 0,0 0,1 0,-2 0,2 0,-1 0,0 0,0-6,1-1,-2 0,2 1,-1 2,0 1,0 2,0 1,0 0,0 0,1 0,4-6,26-1,36 0,41 1,25 2,14 2,4 0,-12 2,-12 0,-16 0,-15 0,-14 1,-19-1,-21 0,-23 0,-27-6,-17-1,-16 0,-7 0,-1 3,8 2,5 0,9 2,9 0,7 0,7 0,2 1,3-1,1 0,0 0,-1 0,0 0,12 0,26-5,41-8,42-8,40-6,16 2,0-2,-12 6,-23 5,-25 5,-20 6,-16 2,-9 3,-18-5,-19-2,-20 1,-19 1,-14 1,-17 3,-2-1,5 2,8 0,8 0,18 0,31 1,28-1,26 0,27 0,16 0,5 0,-5 0,-12 0,-10 0,-12 0,-10 0,-9 0,-6 0,-3 0,2 0,2 0,1 0,-3 0,1 5,-3 3,0 0,-1-3,-6 6,-14-2,-14 0,-13-3,-11-2,-12-1,-7-2,0-1,-5 0,-1 0,3-1,3 1,4 0,2-1,2 1,1 0,0 0,1 0,11 0,16 0,19-6,26-1,12-6,14 0,7 1,-2-2,-1 1,-8 2,-7 4,-8 3,-18 7,-18 4,-35 6,-36 6,-30 1,-23 2,-4-2,-4-6,6-3,18-6,13-1,11-4,11 0,12-1,7 0,6 0,4 0,2 1,0 0,-5 0,-3 0,0 0,1 0,2 0,0 6,3 2,-2-1,-3 5,-2 0,0-2,2 4,0-2,3-3,1-2,1-3,0-1,0-2,12-1,16 0,19 4,20 4,16-1,4-2,6-1,-2-1,-5-2,-4-1,-7 0,-3 0,-3 0,-1 0,-1 0,-6 5,-2 2,-5 6,-11 1,-14-3,-12-2,-2 2,-4 0,-4-2,-4-3,-1-2,0-1,-3-2,0-1,12 0,27-7,24-2,25-4,15-2,7-1,8-1,2-2,-8 3,-12 3,-10 4,-10 4,-22 3,-17-5,-20-1,-20 2,-9 1,-10 2,5-5,-1-1,2 2,4 1,2-4,3 0,-3 1,-1-3,1 0,2 3,2 2,1 3,0 1,3 2,-1 1,6-5,3-2,-2-1,-1 4,4-6,1 0,-3 2,-1 1,-2 2,-3 3,0 1,-3 1,2 0,-2 1,1-1,-1 1,2-1,-7 0,-7 0,-2 0,-10 0,-6 6,-4 1,-1 1,5-3,8 0,8-3,6-1,5 0,4-1,0 0,2-1,0 1,0 0,-1 0,17-1,22 1,23 0,23 0,8 0,12 0,-2 0,1 0,-8 0,-8 0,-8 0,-6 6,-4 2,-3-1,-1 4,-1 1,1-2,-1-3,2 4,-2 0,2-2,0-3,0 4,0-1,-1 0,2-3,-7 3,-13 1,-22 4,-19 6,-19-2,-12 3,-2-3,-3 3,3-4,7-4,5-4,6-4,4-3,2-1,2-1,0-1,0 1,0-1,0 0,0 1,11-1,15 1,20 0,20 0,16 0,10 0,2 0,1 0,3 0,-6 0,-5 0,-7 0,-6 0,2 0,-1 0,5 0,5 0,0 0,-4 0,-4 0,-3 0,-3 0,-3 0,-1 0,-1 0,0 0,-5-5,-14-3,-15 0,-13-4,-10 0,-6-4,-4-4,-3 0,1 4,0 5,0 5,0 2,7-3,2-1,7-4,5-7,12 1,12 2,10 0,7 0,6 5,3-2,1 1,1 3,-13 2,-16 3,-14 3,-19 0,-9 1,-7 1,-6 0,-2-1,2 0,4 0,2 0,3 0,3 0,1 0,0 0,0 0,2 0,-2 0,0 0,1 0,-1 0,-5 0,-3 0,-5 0,-6 0,-11 0,-2 0,6 0,7 6,1 2,4-1,4-1,3-1,5 3,0 0,3 0,-1-2,1-2,0-2,0-1,-1 0,1-2,-1 1,12-1,27 1,29 0,21 0,12 0,13 0,-3 6,-2 2,-2-1,-8 0,-9-3,-9-1,-6-2,-16-1,-19 0,-20 0,-15 0,-13 0,-6 0,0 0,-4-1,1 1,5 0,3 0,3 0,4 0,7 6,2 2,2-1,9-2,19 0,15 3,17 1,13-1,9 3,8 1,-2-2,-6-4,-6-1,-7-3,-5-1,-4-1,-7 6,-8 7,-14 1,-14-1,-10-4,-9-2,-5-3,-3-3,-1 0,-1-1,1-1,0 1,1-1,0 1,1-7,0 0,1 0,5-5,1 0,1 2,3-2,7-6,12-5,12-5,16 2,20 0,11 5,11 6,7-1,-3 3,-8 3,-9-2,-8 1,-5 2,-4 3,-3 3,0 0,-7 9,-6 7,-15 2,-11-2,-13-2,4-4,22-2,21-4,16 0,14-1,2-1,-4 1,-5 0,-5-1,-23 1,-21-1,-22 1,-18 0,-16-6,-3-1,1 0,5 1,6 2,4 1,3 2,3 1,-4 0,-7 0,-2 0,-4 0,1 0,-2 0,1 0,5 0,5 0,3 0,2 0,2-5,2-2,-1-1,1 2,1 2,-2-4,1-1,-1 1,0 3,1 1,-1 1,0 2,0 1,0 0,0 0,0 0,0 1,0-1,1 0,-2 0,2 0,-1 0,-6 0,-1 0,0 0,1 0,1 0,3 0,1 0,1 0,-1 0,2 0,-1 0,1 0,0 0,-1 0,0 0,0 0,1 0,-2 0,-4 0,-8 0,-8 0,-5 0,-5 0,3 0,7 6,7 2,5-1,5-1,2-2,3-1,1-2,-1-1,0 0,0 0,0 0,0 0,-1 0,1 0,-2-1,-5 1,-1 0,0 0,-5 0,1 0,-5 0,-4 0,-6 0,3-6,4-1,7 0,4 0,4 3,2 2,3-5,0-1,0 1,-6 1,-2 2,1 2,0 1,3 0,1 1,0 1,2-1,0 1,0-1,0 0,1 0,-1 0,1 0,-1 0,0 0,0 0,0 0,1 0,-2 0,2 0,-1 0,0 0,6 5,2 3,-7-1,-2-1,-2-1,0-3,0-1,-5 0,-1-1,2 0,1-1,1 1,3 0,1 0,1-1,-1 1,2 0,0 0,-1 0,1 0,-1 0,0 0,0 0,6-5,2-3,0 1,-3 1,0 2,-3 1,0 2,-1 1,10 0,22 0,16 0,11 1,7-1,4 0,1 0,1 0,-2 0,-1 0,0 0,-1 0,-2 0,2 0,-2 0,1 0,5 0,3 0,-1 0,-1 0,-3 0,0 0,-2 0,0 0,-1 0,0 0,-2 0,8 0,1 0,0 0,-1 0,-2 0,-2 5,0 3,-2-1,0-1,6-1,0-3,1-1,5 0,5 4,6 3,5 4,3 2,2-3,2 3,-7-1,-6 3,-8-1,-6-4,-10-2</inkml:trace>
  <inkml:trace contextRef="#ctx0" brushRef="#br1" timeOffset="34467">6547 4038,'-5'0,"-14"0,-16 0,-6 0,-9 0,-1 0,-4 0,3 0,3 0,5 0,4 0,2 0,3 0,2-5,0-3,0 1,-1 1,2 2,-2 1,6-4,2-1,-1 1,-1-4,-1-1,-8 2,-3 4,-1 1,1 3,2 1,2 0,0 2,0-1,3 1,-1-1,1 0,-1 0,0 0,1 0,-2 0,2 0,-1 0,6 7,2 0,5 6,7 6,4 6,5 4,4 3,6-3,10-8,13-6,8-7,2-4,2-3,0-1,-2-1,-1-1,-2 1,0 0,-1 1,0-1,-6 6,-2 3,1 0,0-3,2-1,3-1,-5 5,-2 0,2-1,1-2,2-1,1-2,2 0,1-2,0 0,0 0,0-1,0 1,0 0,1-1,-2 1,1 0,-11 0,-16 0,-21-6,-13-1,-8-6,-3 0,-2 1,1 4,6-3,4-1,0 4,6-4,1 1,-2 1,-3 4,-2 1,-1 4,-3 0,0 0,-2 2,1 0,0-1,0 0,-1 0,1 0,0 0,0 0,0 0,1 0,-2 0,2 0,-1 0,0 0,6 6,2 2,-1-1,-1-1,-2-1,-1-3,10-1,15 0,19-1,20 0,9-1,9 7,3 1,-4 0,-3-1,1-2,4 4,5 1,-1-1,0 3,-2 1,0-2,-3-4,-4-1,-5-2,-3-3,3 0,0 0,-2 0,5 5,0 2,4 0,-1-2,3-1,-1 0,-3-4,-5 1,-3-1,-3 0,-1-1,5 1,0 0,7 0,-1 0,0 0,1 0,0 0,-3-6,-3-1,-3 0,5 0,-1 3,-1 2,-2 0,-1 2,-2 0,-1 0,-1-5,-1-3,-5 1</inkml:trace>
  <inkml:trace contextRef="#ctx0" brushRef="#br1" timeOffset="36065">4922 4141,'7'0,"9"0,10 0,8 0,5 0,2 0,3 0,0 0,0 0,0 0,-1 0,1 0,-2 7,-7 10,-9 2</inkml:trace>
  <inkml:trace contextRef="#ctx0" brushRef="#br1" timeOffset="37982">7157 4005</inkml:trace>
  <inkml:trace contextRef="#ctx0" brushRef="#br1" timeOffset="37828">7157 4005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02:16:45.418"/>
    </inkml:context>
    <inkml:brush xml:id="br0">
      <inkml:brushProperty name="width" value="0.16933" units="cm"/>
      <inkml:brushProperty name="height" value="0.16933" units="cm"/>
      <inkml:brushProperty name="color" value="#FFFFFF"/>
      <inkml:brushProperty name="ignorePressure" value="1"/>
    </inkml:brush>
  </inkml:definitions>
  <inkml:trace contextRef="#ctx0" brushRef="#br0">5885 4006,'11'0,"10"0,8 0,3 0,3 0,1 0,0 0,0 0,0 0,-1 0,-1 0,0 0,0 0,0 0,-1 0,2 0,-2 0,1 0,0 0,0 0,0 0,6 0,0 0,2 0,-3 0,0 0,3 0,1 0,4 0,1 0,-3 0,-3 0,-3 0,-2 0,-2 0,-1 0,-1 0,6 0,2 0,0 0,-2 0,0 0,-3 0,-1 0,-1 0,0 0,-1 0,2 0,-2 0,0 0,7 0,2 0,-1 0,-1 0,-3 0,0 0,-2 0,0 0,-2 0,1 0,0 0,-1 0,1 0,-1 0,-5 6,-1 2,-1 5,2 1,-4 3,-1-1,-3 3,0-2,-4 1,-3 4,-5 4,-9-3,-11-5,-8-6,-8-4,-3-4,-3-3,-2-2,0 1,1-1,-1-1,1-4,1-2,-1-5,2-1,-2 2,2 4,-1 3,1 2,-1 1,0 2,0 0,0 1,0 0,0-1,6-5,2-2,-1 0,5-5,0 0,-2 2,-3 3,-2 2,-2 3,-2 1,0 0,-2 2,1-1,0 1,0-1,0 0,-1 0,2 0,-2 0,2 0,-1 0,0-5,0-2,0-7,0 0,0 2,1 4,-2-3,2-1,-7 4,-1 2,-1 2,-3-4,-1 0,2 1,3 1,3 2,1 3,2 0,1 0,1 1,-1 1,1-1,0 1,-1-1,0 0,0 0,0 0,1 0,-2 0,2 0,-1 0,0 0,0 0,1 0,-2 0,2 0,-1 0,0 0,0 0,0 0,0 0,0 0,1 0,4 5,3 3,0-1,-2-1,4-1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02:16:49.468"/>
    </inkml:context>
    <inkml:brush xml:id="br0">
      <inkml:brushProperty name="width" value="0.16933" units="cm"/>
      <inkml:brushProperty name="height" value="0.16933" units="cm"/>
      <inkml:brushProperty name="color" value="#FFFFFF"/>
      <inkml:brushProperty name="ignorePressure" value="1"/>
    </inkml:brush>
  </inkml:definitions>
  <inkml:trace contextRef="#ctx0" brushRef="#br0">6381 3990,'6'0,"8"0,6 0,8 0,2 0,4 0,0 0,2 0,-1 0,0 0,0 0,-1 0,0 0,0 0,0 0,0 0,0 0,-1 0,2 0,-2 0,-5 6,4 2,3-1,0 0,0-3,1-1,-1-2,0-1,-1 0,0 0,0 0,0 0,6 0,1 0,0-1,-1 1,-2 0,-2 0,0 0,-2 0,0 0,-1 0,1 0,-1 0,1 0,0 0,-1 0,2 0,-2 5,1 4,0-2,0-2,-1 0,2-2,-2-3,1 1,-5 5,-15 1,-20 0,-26-1,-27-2,-24-2,-22 0,-10-8,2-2,10 1,10 1,16 2,9 0,5 3,0 1,7-1,1 2,4-1,4 1,6-1,2-6,4-1,1 0,1 0,0 3,0-4,0-2,-1 2,1 2,-1 2,0 2,1 0,-1 2,0 0,-5 1,-9-1,-7 1,1-1,-3 0,3 0,-1 0,3 0,4 0,6 0,3 0,3 0,1 0,2 0,0 0,0 0,0 0,0 6,-1 2,1-1,-1 0,0-3,0-1,0-2,6 5,1 2,1 5,-2 0,-2-2,-1-3,5 3,-1 0,1-3,-2-1,-2-4,-2 0,-1 3,0 2,-1-2,0 0,-1-2,2-2,-2-1,1-1,0 0,0 0,6-1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46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5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1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55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6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0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0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8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8C79C5D-2A6F-F04D-97DA-BEF2467B64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6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4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500" dirty="0"/>
              <a:t>What do you see in this picture?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52" y="2309812"/>
            <a:ext cx="5332476" cy="26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5605272" cy="3101983"/>
          </a:xfrm>
        </p:spPr>
        <p:txBody>
          <a:bodyPr/>
          <a:lstStyle/>
          <a:p>
            <a:r>
              <a:rPr lang="en-US" sz="2500" dirty="0"/>
              <a:t>A “sliding” boundary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dirty="0"/>
              <a:t> Two plates slide </a:t>
            </a:r>
            <a:r>
              <a:rPr lang="en-US" sz="2500" b="1" dirty="0"/>
              <a:t>past each other </a:t>
            </a:r>
            <a:r>
              <a:rPr lang="en-US" sz="2500" dirty="0"/>
              <a:t>and cause </a:t>
            </a:r>
            <a:r>
              <a:rPr lang="en-US" sz="2500" b="1" dirty="0"/>
              <a:t>vibrations = earthquakes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b="1" dirty="0"/>
              <a:t>EX: San Andreas Fault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rrow: Left 4"/>
          <p:cNvSpPr/>
          <p:nvPr/>
        </p:nvSpPr>
        <p:spPr>
          <a:xfrm>
            <a:off x="5143500" y="5344739"/>
            <a:ext cx="952500" cy="7905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143500" y="4690435"/>
            <a:ext cx="963251" cy="798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068" y="2296604"/>
            <a:ext cx="4179734" cy="42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Model!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Quickly find a partner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</a:rPr>
              <a:t>Transform Boundary: Shoulder offset to partner’s shoulder facing opposite directions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Convergent Boundary: Hand to hand facing partner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428729"/>
                </a:solidFill>
              </a:rPr>
              <a:t>Divergent Boundary: Back to back with partner </a:t>
            </a:r>
          </a:p>
        </p:txBody>
      </p:sp>
    </p:spTree>
    <p:extLst>
      <p:ext uri="{BB962C8B-B14F-4D97-AF65-F5344CB8AC3E}">
        <p14:creationId xmlns:p14="http://schemas.microsoft.com/office/powerpoint/2010/main" val="317448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Plate Tectonics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using an Oreo cookie to model and describe the different plate boundaries. </a:t>
            </a:r>
          </a:p>
          <a:p>
            <a:r>
              <a:rPr lang="en-US" dirty="0"/>
              <a:t>Do NOT touch your Oreo until instructed to do so. </a:t>
            </a:r>
          </a:p>
          <a:p>
            <a:r>
              <a:rPr lang="en-US" dirty="0"/>
              <a:t>We will work through the lab as a class.  </a:t>
            </a:r>
          </a:p>
        </p:txBody>
      </p:sp>
    </p:spTree>
    <p:extLst>
      <p:ext uri="{BB962C8B-B14F-4D97-AF65-F5344CB8AC3E}">
        <p14:creationId xmlns:p14="http://schemas.microsoft.com/office/powerpoint/2010/main" val="242651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81075"/>
          </a:xfrm>
        </p:spPr>
        <p:txBody>
          <a:bodyPr>
            <a:normAutofit/>
          </a:bodyPr>
          <a:lstStyle/>
          <a:p>
            <a:r>
              <a:rPr lang="en-US" dirty="0"/>
              <a:t>Task 1: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6875"/>
            <a:ext cx="9601200" cy="4686300"/>
          </a:xfrm>
        </p:spPr>
        <p:txBody>
          <a:bodyPr/>
          <a:lstStyle/>
          <a:p>
            <a:r>
              <a:rPr lang="en-US" sz="2700" dirty="0"/>
              <a:t>In the box on your lab sheet, draw and label the side view of your cookie model. Use the following terms as your labels:</a:t>
            </a:r>
          </a:p>
          <a:p>
            <a:pPr lvl="1"/>
            <a:r>
              <a:rPr lang="en-US" sz="2700" dirty="0"/>
              <a:t>Lithosphere </a:t>
            </a:r>
          </a:p>
          <a:p>
            <a:pPr lvl="1"/>
            <a:r>
              <a:rPr lang="en-US" sz="2700" dirty="0"/>
              <a:t>Asthenosphere</a:t>
            </a:r>
          </a:p>
          <a:p>
            <a:pPr lvl="1"/>
            <a:r>
              <a:rPr lang="en-US" sz="2700" dirty="0"/>
              <a:t>Lower Mantle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30" y="2729484"/>
            <a:ext cx="5634990" cy="3756660"/>
          </a:xfrm>
          <a:prstGeom prst="rect">
            <a:avLst/>
          </a:prstGeom>
        </p:spPr>
      </p:pic>
      <p:sp>
        <p:nvSpPr>
          <p:cNvPr id="5" name="Arrow: Down 4"/>
          <p:cNvSpPr/>
          <p:nvPr/>
        </p:nvSpPr>
        <p:spPr>
          <a:xfrm>
            <a:off x="7589901" y="2974848"/>
            <a:ext cx="536448" cy="5852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52223" y="5280795"/>
            <a:ext cx="573074" cy="603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4221">
            <a:off x="6603158" y="4565879"/>
            <a:ext cx="573074" cy="603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8368" y="3108960"/>
            <a:ext cx="136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Lithosphere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1392" y="5583132"/>
            <a:ext cx="112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Lower Mantle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2416" y="5162614"/>
            <a:ext cx="18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Asthenosphere</a:t>
            </a:r>
          </a:p>
        </p:txBody>
      </p:sp>
    </p:spTree>
    <p:extLst>
      <p:ext uri="{BB962C8B-B14F-4D97-AF65-F5344CB8AC3E}">
        <p14:creationId xmlns:p14="http://schemas.microsoft.com/office/powerpoint/2010/main" val="34380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100" dirty="0"/>
              <a:t>Separate the top cookie from the cream.</a:t>
            </a:r>
          </a:p>
          <a:p>
            <a:pPr marL="457200" indent="-457200">
              <a:buAutoNum type="arabicPeriod"/>
            </a:pPr>
            <a:r>
              <a:rPr lang="en-US" sz="2100" dirty="0"/>
              <a:t>Break the top cookie in half to represent two tectonic plates. </a:t>
            </a:r>
          </a:p>
          <a:p>
            <a:pPr marL="457200" indent="-457200">
              <a:buAutoNum type="arabicPeriod"/>
            </a:pPr>
            <a:r>
              <a:rPr lang="en-US" sz="2100" dirty="0"/>
              <a:t>Use your cookie to model the three different plate boundaries.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4263451"/>
            <a:ext cx="3486592" cy="196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68" y="4263451"/>
            <a:ext cx="3495742" cy="1961208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5910470" y="4969566"/>
            <a:ext cx="901148" cy="6228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/>
          <p:cNvSpPr/>
          <p:nvPr/>
        </p:nvSpPr>
        <p:spPr>
          <a:xfrm>
            <a:off x="9515060" y="964692"/>
            <a:ext cx="159025" cy="852114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Boundary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500" dirty="0"/>
              <a:t>With your lab table group you will assemble three different mini puzzles– one for each plate boundary. </a:t>
            </a:r>
          </a:p>
          <a:p>
            <a:r>
              <a:rPr lang="en-US" sz="2500" dirty="0"/>
              <a:t>When complete raise your hand for me to come check your work.</a:t>
            </a:r>
          </a:p>
          <a:p>
            <a:r>
              <a:rPr lang="en-US" sz="2500" b="1" dirty="0"/>
              <a:t>Turn in your Oreo lab before you leave!</a:t>
            </a:r>
          </a:p>
        </p:txBody>
      </p:sp>
    </p:spTree>
    <p:extLst>
      <p:ext uri="{BB962C8B-B14F-4D97-AF65-F5344CB8AC3E}">
        <p14:creationId xmlns:p14="http://schemas.microsoft.com/office/powerpoint/2010/main" val="356202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Tectonics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28494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Standard: </a:t>
            </a:r>
            <a:r>
              <a:rPr lang="en-US" sz="2000" dirty="0"/>
              <a:t>8.EES2.4 Gather and evaluate evidence that energy from that earth’s interior drives convection cycles within the asthenosphere which create changes within the lithosphere including plate movements, plate boundaries, and seafloor spreading. </a:t>
            </a:r>
          </a:p>
          <a:p>
            <a:pPr marL="0" indent="0">
              <a:buNone/>
            </a:pPr>
            <a:r>
              <a:rPr lang="en-US" sz="2000" b="1" dirty="0"/>
              <a:t>SEP: </a:t>
            </a:r>
            <a:r>
              <a:rPr lang="en-US" sz="2000" dirty="0"/>
              <a:t>Developing and using models</a:t>
            </a:r>
          </a:p>
          <a:p>
            <a:pPr marL="0" indent="0">
              <a:buNone/>
            </a:pPr>
            <a:r>
              <a:rPr lang="en-US" sz="2000" b="1" dirty="0"/>
              <a:t>CCC: </a:t>
            </a:r>
            <a:r>
              <a:rPr lang="en-US" sz="2000" dirty="0"/>
              <a:t>Energy and matter </a:t>
            </a:r>
          </a:p>
          <a:p>
            <a:pPr marL="0" indent="0">
              <a:buNone/>
            </a:pPr>
            <a:r>
              <a:rPr lang="en-US" sz="2000" b="1" dirty="0"/>
              <a:t>I can…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Name the three types of plate boundaries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Describe and model how the three types of plate boundaries move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Explain the geologic changes that each plate boundary creates </a:t>
            </a:r>
          </a:p>
        </p:txBody>
      </p:sp>
    </p:spTree>
    <p:extLst>
      <p:ext uri="{BB962C8B-B14F-4D97-AF65-F5344CB8AC3E}">
        <p14:creationId xmlns:p14="http://schemas.microsoft.com/office/powerpoint/2010/main" val="71363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Everywhere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26208"/>
            <a:ext cx="7729728" cy="331381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Use your phone to text </a:t>
            </a:r>
            <a:r>
              <a:rPr lang="en-US" sz="2800" b="1" dirty="0"/>
              <a:t>KARASTOECKER627</a:t>
            </a:r>
            <a:r>
              <a:rPr lang="en-US" sz="2800" dirty="0"/>
              <a:t> to the number </a:t>
            </a:r>
            <a:r>
              <a:rPr lang="en-US" sz="2800" b="1" dirty="0"/>
              <a:t>37607</a:t>
            </a:r>
            <a:r>
              <a:rPr lang="en-US" sz="2800" dirty="0"/>
              <a:t> to join </a:t>
            </a:r>
          </a:p>
          <a:p>
            <a:pPr marL="0" indent="0" algn="ctr">
              <a:buNone/>
            </a:pPr>
            <a:r>
              <a:rPr lang="en-US" sz="3900" b="1" dirty="0"/>
              <a:t>or</a:t>
            </a:r>
            <a:r>
              <a:rPr lang="en-US" sz="28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700" dirty="0"/>
              <a:t>Use the website </a:t>
            </a:r>
            <a:r>
              <a:rPr lang="en-US" sz="2700" b="1" dirty="0"/>
              <a:t>PollEv.com/karastoecker627</a:t>
            </a:r>
            <a:r>
              <a:rPr lang="en-US" sz="2700" dirty="0"/>
              <a:t>	</a:t>
            </a:r>
          </a:p>
          <a:p>
            <a:pPr marL="0" indent="0" algn="ctr">
              <a:buNone/>
            </a:pPr>
            <a:r>
              <a:rPr lang="en-US" sz="2700" dirty="0"/>
              <a:t>(If you don’t have your phone partner up)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700" dirty="0"/>
              <a:t> Type your response through text once you have joined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700" dirty="0"/>
              <a:t> Your answer should appear on the screen </a:t>
            </a:r>
          </a:p>
        </p:txBody>
      </p:sp>
    </p:spTree>
    <p:extLst>
      <p:ext uri="{BB962C8B-B14F-4D97-AF65-F5344CB8AC3E}">
        <p14:creationId xmlns:p14="http://schemas.microsoft.com/office/powerpoint/2010/main" val="399019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Tectonics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09444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Standard: </a:t>
            </a:r>
            <a:r>
              <a:rPr lang="en-US" sz="2000" dirty="0"/>
              <a:t>8.EES2.4 Gather and evaluate evidence that energy from that earth’s interior drives convection cycles within the asthenosphere which create changes within the lithosphere including plate movements, plate boundaries, and seafloor spreading. </a:t>
            </a:r>
          </a:p>
          <a:p>
            <a:pPr marL="0" indent="0">
              <a:buNone/>
            </a:pPr>
            <a:r>
              <a:rPr lang="en-US" sz="2000" b="1" dirty="0"/>
              <a:t>SEP: </a:t>
            </a:r>
            <a:r>
              <a:rPr lang="en-US" sz="2000" dirty="0"/>
              <a:t>Developing and using models</a:t>
            </a:r>
          </a:p>
          <a:p>
            <a:pPr marL="0" indent="0">
              <a:buNone/>
            </a:pPr>
            <a:r>
              <a:rPr lang="en-US" sz="2000" b="1" dirty="0"/>
              <a:t>CCC: </a:t>
            </a:r>
            <a:r>
              <a:rPr lang="en-US" sz="2000" dirty="0"/>
              <a:t>Energy and matter </a:t>
            </a:r>
          </a:p>
          <a:p>
            <a:pPr marL="0" indent="0">
              <a:buNone/>
            </a:pPr>
            <a:r>
              <a:rPr lang="en-US" sz="2000" b="1" dirty="0"/>
              <a:t>I can…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Name the three types of plate boundaries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Describe and model how the three types of plate boundaries move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Explain the geologic changes that each plate boundary creates </a:t>
            </a:r>
          </a:p>
        </p:txBody>
      </p:sp>
    </p:spTree>
    <p:extLst>
      <p:ext uri="{BB962C8B-B14F-4D97-AF65-F5344CB8AC3E}">
        <p14:creationId xmlns:p14="http://schemas.microsoft.com/office/powerpoint/2010/main" val="13942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34" y="1756832"/>
            <a:ext cx="7664450" cy="4292091"/>
          </a:xfrm>
          <a:prstGeom prst="rect">
            <a:avLst/>
          </a:prstGeom>
        </p:spPr>
      </p:pic>
      <p:sp>
        <p:nvSpPr>
          <p:cNvPr id="3" name="Arrow: Left 2"/>
          <p:cNvSpPr/>
          <p:nvPr/>
        </p:nvSpPr>
        <p:spPr>
          <a:xfrm>
            <a:off x="9934575" y="5610226"/>
            <a:ext cx="1028700" cy="6096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82187" y="4400550"/>
            <a:ext cx="2162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layer is located under the asthenosphere?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5734" y="6219826"/>
            <a:ext cx="573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Upper Mantle </a:t>
            </a:r>
          </a:p>
        </p:txBody>
      </p:sp>
    </p:spTree>
    <p:extLst>
      <p:ext uri="{BB962C8B-B14F-4D97-AF65-F5344CB8AC3E}">
        <p14:creationId xmlns:p14="http://schemas.microsoft.com/office/powerpoint/2010/main" val="1030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Plate tectonics?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000" dirty="0"/>
              <a:t>Earth’s surface is broken up into large pieces called </a:t>
            </a:r>
            <a:r>
              <a:rPr lang="en-US" sz="2000" b="1" dirty="0"/>
              <a:t>tectonic plates</a:t>
            </a:r>
            <a:r>
              <a:rPr lang="en-US" sz="20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 </a:t>
            </a:r>
            <a:r>
              <a:rPr lang="en-US" sz="2000" b="1" dirty="0"/>
              <a:t>slow</a:t>
            </a:r>
            <a:r>
              <a:rPr lang="en-US" sz="2000" dirty="0"/>
              <a:t> movement of these pieces </a:t>
            </a:r>
            <a:r>
              <a:rPr lang="en-US" sz="2000" b="1" dirty="0"/>
              <a:t>form</a:t>
            </a:r>
            <a:r>
              <a:rPr lang="en-US" sz="2000" dirty="0"/>
              <a:t> mountains and </a:t>
            </a:r>
            <a:r>
              <a:rPr lang="en-US" sz="2000" b="1" dirty="0"/>
              <a:t>rift valley’s </a:t>
            </a:r>
            <a:r>
              <a:rPr lang="en-US" sz="2000" dirty="0"/>
              <a:t>and cause </a:t>
            </a:r>
            <a:r>
              <a:rPr lang="en-US" sz="2000" b="1" dirty="0"/>
              <a:t>volcanoes and earthquakes</a:t>
            </a:r>
            <a:r>
              <a:rPr lang="en-US" sz="2000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7074" y="2638044"/>
            <a:ext cx="6424926" cy="32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Boundary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679207"/>
            <a:ext cx="4271963" cy="3020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3018456"/>
            <a:ext cx="4548938" cy="2681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1540" y="6251998"/>
            <a:ext cx="1009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do you see in these pictures?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876576" y="5498208"/>
              <a:ext cx="2995200" cy="14860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5976" y="5467623"/>
                <a:ext cx="3056400" cy="20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7559136" y="5534496"/>
              <a:ext cx="1096416" cy="99936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8540" y="5503940"/>
                <a:ext cx="1157608" cy="161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6865344" y="5558688"/>
              <a:ext cx="1222272" cy="62496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4742" y="5528158"/>
                <a:ext cx="1283476" cy="1235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167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799" y="747712"/>
            <a:ext cx="9601200" cy="1485900"/>
          </a:xfrm>
        </p:spPr>
        <p:txBody>
          <a:bodyPr/>
          <a:lstStyle/>
          <a:p>
            <a:r>
              <a:rPr lang="en-US" dirty="0"/>
              <a:t>Convergent Boundary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799" y="2571143"/>
            <a:ext cx="9784080" cy="5006601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/>
              <a:t> A “colliding boundary”</a:t>
            </a:r>
          </a:p>
          <a:p>
            <a:r>
              <a:rPr lang="en-US" sz="4500" dirty="0"/>
              <a:t>Two plates move together</a:t>
            </a:r>
            <a:endParaRPr lang="en-US" sz="4500" b="1" dirty="0"/>
          </a:p>
          <a:p>
            <a:pPr marL="0" indent="0">
              <a:buNone/>
            </a:pPr>
            <a:r>
              <a:rPr lang="en-US" sz="4500" b="1" dirty="0"/>
              <a:t>Oceanic -- Continental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500" dirty="0"/>
              <a:t>The </a:t>
            </a:r>
            <a:r>
              <a:rPr lang="en-US" sz="4500" b="1" dirty="0"/>
              <a:t>oceanic</a:t>
            </a:r>
            <a:r>
              <a:rPr lang="en-US" sz="4500" dirty="0"/>
              <a:t> plate moves under the </a:t>
            </a:r>
            <a:r>
              <a:rPr lang="en-US" sz="4500" b="1" dirty="0"/>
              <a:t>continental</a:t>
            </a:r>
            <a:r>
              <a:rPr lang="en-US" sz="4500" dirty="0"/>
              <a:t> plate by </a:t>
            </a:r>
            <a:r>
              <a:rPr lang="en-US" sz="4500" b="1" dirty="0"/>
              <a:t>subduction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500" dirty="0"/>
              <a:t>Volcanoes and deep ocean trenches are formed through subduction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500" dirty="0"/>
              <a:t>Why does the oceanic plate move under? </a:t>
            </a:r>
          </a:p>
          <a:p>
            <a:pPr marL="0" indent="0">
              <a:buNone/>
            </a:pPr>
            <a:r>
              <a:rPr lang="en-US" sz="4500" b="1" dirty="0"/>
              <a:t>Continental--Continental</a:t>
            </a:r>
            <a:r>
              <a:rPr lang="en-US" sz="45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500" dirty="0"/>
              <a:t> The </a:t>
            </a:r>
            <a:r>
              <a:rPr lang="en-US" sz="4500" b="1" dirty="0"/>
              <a:t>crust</a:t>
            </a:r>
            <a:r>
              <a:rPr lang="en-US" sz="4500" dirty="0"/>
              <a:t> folds pushing up </a:t>
            </a:r>
            <a:r>
              <a:rPr lang="en-US" sz="4500" b="1" dirty="0"/>
              <a:t>mountains</a:t>
            </a:r>
            <a:r>
              <a:rPr lang="en-US" sz="45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500" dirty="0"/>
              <a:t>EX: The Himalayas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500" dirty="0"/>
              <a:t>Why do the two continental plates not slide under each other?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										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Arrow: Right 3"/>
          <p:cNvSpPr/>
          <p:nvPr/>
        </p:nvSpPr>
        <p:spPr>
          <a:xfrm>
            <a:off x="7829550" y="2762250"/>
            <a:ext cx="904875" cy="714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55391" y="2744500"/>
            <a:ext cx="92667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Divergent Boundary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2584" y="2840736"/>
            <a:ext cx="4632722" cy="252440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9096" y="2399811"/>
            <a:ext cx="3701768" cy="3406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2225" y="5867400"/>
            <a:ext cx="94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do you see in these pictures? </a:t>
            </a:r>
          </a:p>
        </p:txBody>
      </p:sp>
    </p:spTree>
    <p:extLst>
      <p:ext uri="{BB962C8B-B14F-4D97-AF65-F5344CB8AC3E}">
        <p14:creationId xmlns:p14="http://schemas.microsoft.com/office/powerpoint/2010/main" val="14707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Divergent Boundary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47569"/>
            <a:ext cx="7729728" cy="3101983"/>
          </a:xfrm>
        </p:spPr>
        <p:txBody>
          <a:bodyPr>
            <a:noAutofit/>
          </a:bodyPr>
          <a:lstStyle/>
          <a:p>
            <a:r>
              <a:rPr lang="en-US" sz="2300" dirty="0"/>
              <a:t>A “spreading apart” boundary</a:t>
            </a:r>
          </a:p>
          <a:p>
            <a:r>
              <a:rPr lang="en-US" sz="2300" dirty="0"/>
              <a:t>Two plates move </a:t>
            </a:r>
            <a:r>
              <a:rPr lang="en-US" sz="2300" b="1" dirty="0"/>
              <a:t>apart</a:t>
            </a:r>
            <a:r>
              <a:rPr lang="en-US" sz="2300" dirty="0"/>
              <a:t>  </a:t>
            </a:r>
          </a:p>
          <a:p>
            <a:pPr marL="0" indent="0">
              <a:buNone/>
            </a:pPr>
            <a:r>
              <a:rPr lang="en-US" sz="2300" dirty="0"/>
              <a:t>Oceanic– Oceanic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b="1" dirty="0"/>
              <a:t>New</a:t>
            </a:r>
            <a:r>
              <a:rPr lang="en-US" sz="2300" dirty="0"/>
              <a:t> crust is formed where two </a:t>
            </a:r>
            <a:r>
              <a:rPr lang="en-US" sz="2300" b="1" dirty="0"/>
              <a:t>oceanic</a:t>
            </a:r>
            <a:r>
              <a:rPr lang="en-US" sz="2300" dirty="0"/>
              <a:t> plates move </a:t>
            </a:r>
            <a:r>
              <a:rPr lang="en-US" sz="2300" b="1" dirty="0"/>
              <a:t>apart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/>
              <a:t>New crust creates a mid-ocean ridge (label)</a:t>
            </a:r>
          </a:p>
          <a:p>
            <a:pPr marL="0" indent="0">
              <a:buNone/>
            </a:pPr>
            <a:r>
              <a:rPr lang="en-US" sz="2300" dirty="0"/>
              <a:t>Continental– Continental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/>
              <a:t> Two </a:t>
            </a:r>
            <a:r>
              <a:rPr lang="en-US" sz="2300" b="1" dirty="0"/>
              <a:t>continental </a:t>
            </a:r>
            <a:r>
              <a:rPr lang="en-US" sz="2300" dirty="0"/>
              <a:t>plates move </a:t>
            </a:r>
            <a:r>
              <a:rPr lang="en-US" sz="2300" b="1" dirty="0"/>
              <a:t>apart</a:t>
            </a:r>
            <a:r>
              <a:rPr lang="en-US" sz="2300" dirty="0"/>
              <a:t> and stretch the crust forming a </a:t>
            </a:r>
            <a:r>
              <a:rPr lang="en-US" sz="2300" b="1" dirty="0"/>
              <a:t>rift valley </a:t>
            </a:r>
            <a:r>
              <a:rPr lang="en-US" sz="2300" dirty="0"/>
              <a:t>(label)</a:t>
            </a:r>
          </a:p>
        </p:txBody>
      </p:sp>
      <p:sp>
        <p:nvSpPr>
          <p:cNvPr id="4" name="Arrow: Left 3"/>
          <p:cNvSpPr/>
          <p:nvPr/>
        </p:nvSpPr>
        <p:spPr>
          <a:xfrm>
            <a:off x="7867650" y="2704719"/>
            <a:ext cx="952500" cy="78105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/>
          <p:cNvSpPr/>
          <p:nvPr/>
        </p:nvSpPr>
        <p:spPr>
          <a:xfrm rot="10800000">
            <a:off x="8914257" y="2711196"/>
            <a:ext cx="952500" cy="78105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712</TotalTime>
  <Words>603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Courier New</vt:lpstr>
      <vt:lpstr>Gill Sans MT</vt:lpstr>
      <vt:lpstr>Wingdings</vt:lpstr>
      <vt:lpstr>Parcel</vt:lpstr>
      <vt:lpstr>PowerPoint Presentation</vt:lpstr>
      <vt:lpstr>Poll Everywhere </vt:lpstr>
      <vt:lpstr>Plate Tectonics </vt:lpstr>
      <vt:lpstr>PowerPoint Presentation</vt:lpstr>
      <vt:lpstr>What is Plate tectonics? </vt:lpstr>
      <vt:lpstr>Convergent Boundary </vt:lpstr>
      <vt:lpstr>Convergent Boundary </vt:lpstr>
      <vt:lpstr>Divergent Boundary </vt:lpstr>
      <vt:lpstr>Divergent Boundary </vt:lpstr>
      <vt:lpstr>Transform Boundary</vt:lpstr>
      <vt:lpstr>Transform Boundary</vt:lpstr>
      <vt:lpstr>Lets Model!</vt:lpstr>
      <vt:lpstr>Cookie Plate Tectonics </vt:lpstr>
      <vt:lpstr>Task 1: </vt:lpstr>
      <vt:lpstr>Procedure:</vt:lpstr>
      <vt:lpstr>Plate Boundary Puzzles</vt:lpstr>
      <vt:lpstr>Plate Tectonics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 Stoecker</dc:creator>
  <cp:lastModifiedBy>Lisa Meek</cp:lastModifiedBy>
  <cp:revision>100</cp:revision>
  <dcterms:created xsi:type="dcterms:W3CDTF">2019-11-11T15:01:28Z</dcterms:created>
  <dcterms:modified xsi:type="dcterms:W3CDTF">2019-11-12T20:36:45Z</dcterms:modified>
</cp:coreProperties>
</file>